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1716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3EA03-090B-4607-8FC4-226907FB1B8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981BE-8479-40B7-9EF1-92D95A566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0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81BE-8479-40B7-9EF1-92D95A566F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3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81BE-8479-40B7-9EF1-92D95A566F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5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8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1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66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A92E743-DBDF-4830-8017-0C697E82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3596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8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495689"/>
            <a:ext cx="9144000" cy="3651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56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387857-0CF0-460F-8B5D-30C64BD3ABC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9" y="6487704"/>
            <a:ext cx="481531" cy="37092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28650" y="6455330"/>
            <a:ext cx="4970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Конгресс и Выставка «Цветные металлы и минералы»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Красноярск, </a:t>
            </a:r>
            <a:r>
              <a:rPr lang="en-US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сентября 202</a:t>
            </a:r>
            <a:r>
              <a:rPr lang="en-US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1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392" y="327804"/>
            <a:ext cx="8375391" cy="57930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 для оформления презентаций</a:t>
            </a:r>
            <a:br>
              <a:rPr lang="ru-RU" sz="4900" dirty="0"/>
            </a:br>
            <a:br>
              <a:rPr lang="ru-RU" dirty="0"/>
            </a:br>
            <a:r>
              <a:rPr lang="ru-RU" sz="3600" u="sng" dirty="0">
                <a:solidFill>
                  <a:srgbClr val="0070C0"/>
                </a:solidFill>
              </a:rPr>
              <a:t>Рекомендуется</a:t>
            </a:r>
            <a:r>
              <a:rPr lang="ru-RU" sz="3600" dirty="0">
                <a:solidFill>
                  <a:srgbClr val="0070C0"/>
                </a:solidFill>
              </a:rPr>
              <a:t> придерживаться стиля оформления шаблона: тип и размер шрифта, структура. </a:t>
            </a:r>
            <a:br>
              <a:rPr lang="ru-RU" sz="3600" dirty="0">
                <a:solidFill>
                  <a:srgbClr val="0070C0"/>
                </a:solidFill>
              </a:rPr>
            </a:br>
            <a:br>
              <a:rPr lang="ru-RU" dirty="0"/>
            </a:br>
            <a:r>
              <a:rPr lang="ru-RU" sz="4000" u="sng" dirty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Строго в соответствие с шаблоном оформляется: </a:t>
            </a:r>
            <a:br>
              <a:rPr lang="ru-RU" sz="4000" u="sng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титульный слайд и слайд с информацией о докладчике. 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6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872768"/>
            <a:ext cx="7772400" cy="2387600"/>
          </a:xfrm>
        </p:spPr>
        <p:txBody>
          <a:bodyPr>
            <a:normAutofit/>
          </a:bodyPr>
          <a:lstStyle/>
          <a:p>
            <a:r>
              <a:rPr lang="ru-RU" sz="3600" b="1" dirty="0"/>
              <a:t>НАУЧНО-ТЕХНИЧЕСКИЕ ДОСТИЖЕНИЯ В ОБЛАСТИ ЭЛЕКТРОЛИЗА АЛЮМИНИЯ</a:t>
            </a:r>
            <a:br>
              <a:rPr lang="ru-RU" sz="3600" b="1" dirty="0"/>
            </a:br>
            <a:r>
              <a:rPr lang="ru-RU" sz="1100" b="1" dirty="0"/>
              <a:t> </a:t>
            </a:r>
            <a:br>
              <a:rPr lang="ru-RU" sz="3600" b="1" dirty="0"/>
            </a:br>
            <a:r>
              <a:rPr lang="en-US" sz="2700" dirty="0"/>
              <a:t>(</a:t>
            </a:r>
            <a:r>
              <a:rPr lang="ru-RU" sz="2400" dirty="0">
                <a:solidFill>
                  <a:schemeClr val="accent6"/>
                </a:solidFill>
              </a:rPr>
              <a:t>Заглавные буквы</a:t>
            </a:r>
            <a:r>
              <a:rPr lang="en-US" sz="2400" dirty="0">
                <a:solidFill>
                  <a:schemeClr val="accent6"/>
                </a:solidFill>
              </a:rPr>
              <a:t>, Arial 3</a:t>
            </a:r>
            <a:r>
              <a:rPr lang="ru-RU" sz="2400" dirty="0">
                <a:solidFill>
                  <a:schemeClr val="accent6"/>
                </a:solidFill>
              </a:rPr>
              <a:t>6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ru-RU" sz="2400" dirty="0">
                <a:solidFill>
                  <a:schemeClr val="accent6"/>
                </a:solidFill>
              </a:rPr>
              <a:t>п/жирный</a:t>
            </a:r>
            <a:r>
              <a:rPr lang="en-US" sz="2700" dirty="0"/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305" y="3657601"/>
            <a:ext cx="6858000" cy="2808514"/>
          </a:xfrm>
        </p:spPr>
        <p:txBody>
          <a:bodyPr>
            <a:normAutofit fontScale="92500" lnSpcReduction="2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ru-RU" sz="2800" b="1" dirty="0">
                <a:solidFill>
                  <a:prstClr val="black"/>
                </a:solidFill>
                <a:latin typeface="Arial" charset="0"/>
                <a:cs typeface="+mn-cs"/>
              </a:rPr>
              <a:t>П.В. Поляков, А.А. Иванов, Ю.П. Баранов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GB" dirty="0">
                <a:solidFill>
                  <a:prstClr val="black"/>
                </a:solidFill>
                <a:latin typeface="Arial" charset="0"/>
                <a:cs typeface="+mn-cs"/>
              </a:rPr>
              <a:t>(</a:t>
            </a:r>
            <a:r>
              <a:rPr lang="en-GB" sz="2600" dirty="0">
                <a:solidFill>
                  <a:schemeClr val="accent6"/>
                </a:solidFill>
                <a:latin typeface="Arial" charset="0"/>
                <a:cs typeface="+mn-cs"/>
              </a:rPr>
              <a:t>Arial 2</a:t>
            </a:r>
            <a:r>
              <a:rPr lang="ru-RU" sz="2600" dirty="0">
                <a:solidFill>
                  <a:schemeClr val="accent6"/>
                </a:solidFill>
                <a:latin typeface="Arial" charset="0"/>
                <a:cs typeface="+mn-cs"/>
              </a:rPr>
              <a:t>6</a:t>
            </a:r>
            <a:r>
              <a:rPr lang="en-GB" sz="2600" dirty="0">
                <a:solidFill>
                  <a:schemeClr val="accent6"/>
                </a:solidFill>
                <a:latin typeface="Arial" charset="0"/>
                <a:cs typeface="+mn-cs"/>
              </a:rPr>
              <a:t> </a:t>
            </a:r>
            <a:r>
              <a:rPr lang="ru-RU" sz="2600" dirty="0">
                <a:solidFill>
                  <a:schemeClr val="accent6"/>
                </a:solidFill>
                <a:latin typeface="Arial" charset="0"/>
                <a:cs typeface="+mn-cs"/>
              </a:rPr>
              <a:t>п/жирный</a:t>
            </a:r>
            <a:r>
              <a:rPr lang="en-GB" sz="2600" dirty="0">
                <a:solidFill>
                  <a:schemeClr val="accent6"/>
                </a:solidFill>
                <a:latin typeface="Arial" charset="0"/>
                <a:cs typeface="+mn-cs"/>
              </a:rPr>
              <a:t>,</a:t>
            </a:r>
            <a:r>
              <a:rPr lang="ru-RU" sz="2600" dirty="0">
                <a:solidFill>
                  <a:schemeClr val="accent6"/>
                </a:solidFill>
                <a:latin typeface="Arial" charset="0"/>
                <a:cs typeface="+mn-cs"/>
              </a:rPr>
              <a:t> с заглавной буквы</a:t>
            </a:r>
            <a:r>
              <a:rPr lang="en-GB" dirty="0">
                <a:solidFill>
                  <a:prstClr val="black"/>
                </a:solidFill>
                <a:latin typeface="Arial" charset="0"/>
                <a:cs typeface="+mn-cs"/>
              </a:rPr>
              <a:t>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endParaRPr lang="en-US" sz="2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ru-RU" sz="2600" dirty="0">
                <a:solidFill>
                  <a:prstClr val="black"/>
                </a:solidFill>
                <a:latin typeface="Arial" charset="0"/>
                <a:cs typeface="+mn-cs"/>
              </a:rPr>
              <a:t>Сибирский федеральный университет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ru-RU" sz="2600" dirty="0">
                <a:solidFill>
                  <a:prstClr val="black"/>
                </a:solidFill>
                <a:latin typeface="Arial" charset="0"/>
                <a:cs typeface="+mn-cs"/>
              </a:rPr>
              <a:t>ООО «РУСАЛ ИТЦ»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ru-RU" sz="2800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Arial" charset="0"/>
                <a:cs typeface="+mn-cs"/>
              </a:rPr>
              <a:t>(</a:t>
            </a:r>
            <a:r>
              <a:rPr lang="en-GB" sz="2600" dirty="0">
                <a:solidFill>
                  <a:schemeClr val="accent6"/>
                </a:solidFill>
                <a:latin typeface="Arial" charset="0"/>
                <a:cs typeface="+mn-cs"/>
              </a:rPr>
              <a:t>Arial 2</a:t>
            </a:r>
            <a:r>
              <a:rPr lang="ru-RU" sz="2600" dirty="0">
                <a:solidFill>
                  <a:schemeClr val="accent6"/>
                </a:solidFill>
                <a:latin typeface="Arial" charset="0"/>
                <a:cs typeface="+mn-cs"/>
              </a:rPr>
              <a:t>4</a:t>
            </a:r>
            <a:r>
              <a:rPr lang="en-GB" sz="2800" dirty="0">
                <a:solidFill>
                  <a:prstClr val="black"/>
                </a:solidFill>
                <a:latin typeface="Arial" charset="0"/>
                <a:cs typeface="+mn-cs"/>
              </a:rPr>
              <a:t>)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39135" y="111968"/>
            <a:ext cx="1380930" cy="13156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01811" y="121294"/>
            <a:ext cx="148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Логотип компании</a:t>
            </a:r>
          </a:p>
          <a:p>
            <a:pPr algn="ctr"/>
            <a:r>
              <a:rPr lang="ru-RU" dirty="0"/>
              <a:t>(по желанию)</a:t>
            </a:r>
          </a:p>
        </p:txBody>
      </p:sp>
    </p:spTree>
    <p:extLst>
      <p:ext uri="{BB962C8B-B14F-4D97-AF65-F5344CB8AC3E}">
        <p14:creationId xmlns:p14="http://schemas.microsoft.com/office/powerpoint/2010/main" val="302506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468" y="82793"/>
            <a:ext cx="7886700" cy="1325563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ea typeface="+mn-ea"/>
              </a:rPr>
              <a:t>Информация о докладчике</a:t>
            </a:r>
            <a:br>
              <a:rPr lang="en-US" sz="2800" b="1" dirty="0">
                <a:solidFill>
                  <a:prstClr val="black"/>
                </a:solidFill>
                <a:ea typeface="+mn-ea"/>
              </a:rPr>
            </a:b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575468" y="745575"/>
            <a:ext cx="8484556" cy="54406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400" dirty="0">
                <a:solidFill>
                  <a:schemeClr val="accent6"/>
                </a:solidFill>
                <a:latin typeface="Arial" charset="0"/>
              </a:rPr>
              <a:t>Arial 24</a:t>
            </a:r>
            <a:r>
              <a:rPr lang="ru-RU" sz="2400" dirty="0">
                <a:solidFill>
                  <a:schemeClr val="accent6"/>
                </a:solidFill>
                <a:latin typeface="Arial" charset="0"/>
              </a:rPr>
              <a:t>:</a:t>
            </a:r>
            <a:endParaRPr lang="de-DE" sz="2400" dirty="0">
              <a:solidFill>
                <a:schemeClr val="accent6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>
                <a:latin typeface="Arial" charset="0"/>
              </a:rPr>
              <a:t>ФИО</a:t>
            </a:r>
            <a:r>
              <a:rPr lang="de-DE" sz="2400" b="1" dirty="0">
                <a:latin typeface="Arial" charset="0"/>
              </a:rPr>
              <a:t>: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Поляков Петр Васильевич</a:t>
            </a:r>
            <a:r>
              <a:rPr lang="ru-RU" sz="2400" b="1" dirty="0">
                <a:latin typeface="Arial" charset="0"/>
              </a:rPr>
              <a:t> </a:t>
            </a:r>
            <a:endParaRPr lang="de-DE" sz="2400" b="1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>
                <a:latin typeface="Arial" charset="0"/>
              </a:rPr>
              <a:t>Ученая степень и дата присвоения</a:t>
            </a:r>
            <a:r>
              <a:rPr lang="de-DE" sz="2400" b="1" dirty="0">
                <a:latin typeface="Arial" charset="0"/>
              </a:rPr>
              <a:t>: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кандидат химических наук (1964 г.), доктор химических наук (1981г.) </a:t>
            </a:r>
            <a:endParaRPr lang="de-DE" sz="24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>
                <a:latin typeface="Arial" charset="0"/>
              </a:rPr>
              <a:t>Компания</a:t>
            </a:r>
            <a:r>
              <a:rPr lang="de-DE" sz="2400" b="1" dirty="0">
                <a:latin typeface="Arial" charset="0"/>
              </a:rPr>
              <a:t>: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Сибирский федеральный университет</a:t>
            </a:r>
            <a:endParaRPr lang="de-DE" sz="24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>
                <a:latin typeface="Arial" charset="0"/>
              </a:rPr>
              <a:t>Текущая должность</a:t>
            </a:r>
            <a:r>
              <a:rPr lang="de-DE" sz="2400" b="1" dirty="0">
                <a:latin typeface="Arial" charset="0"/>
              </a:rPr>
              <a:t>: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профессор кафедры «Металлургия цветных металлов»</a:t>
            </a:r>
            <a:endParaRPr lang="de-DE" sz="2400" dirty="0">
              <a:latin typeface="Arial" charset="0"/>
            </a:endParaRPr>
          </a:p>
          <a:p>
            <a:pPr lvl="0">
              <a:lnSpc>
                <a:spcPct val="100000"/>
              </a:lnSpc>
            </a:pPr>
            <a:r>
              <a:rPr lang="ru-RU" sz="2400" b="1" dirty="0">
                <a:latin typeface="Arial" charset="0"/>
              </a:rPr>
              <a:t>Область научных интересов и деятельности</a:t>
            </a:r>
            <a:r>
              <a:rPr lang="de-DE" sz="2400" b="1" dirty="0">
                <a:latin typeface="Arial" charset="0"/>
              </a:rPr>
              <a:t>: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dirty="0"/>
              <a:t>Синергетика, термодинамика необратимых процессов и диссипативные системы; Высокотемпературная электрохимия; </a:t>
            </a:r>
            <a:r>
              <a:rPr lang="ru-RU" sz="2400" dirty="0" err="1"/>
              <a:t>Массо</a:t>
            </a:r>
            <a:r>
              <a:rPr lang="ru-RU" sz="2400" dirty="0"/>
              <a:t> – и теплоперенос; Электрометаллургия алюминия</a:t>
            </a:r>
            <a:endParaRPr lang="de-DE" sz="2400" b="1" dirty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fr-CA" sz="2400" b="1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buFont typeface="Arial" charset="0"/>
              <a:buNone/>
            </a:pPr>
            <a:endParaRPr lang="en-GB" sz="2400" b="1" dirty="0">
              <a:latin typeface="Arial" charset="0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509588" y="1793875"/>
            <a:ext cx="80660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CA" sz="3600" b="1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6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Arial" charset="0"/>
                <a:cs typeface="+mj-cs"/>
              </a:rPr>
              <a:t>Содержание</a:t>
            </a:r>
            <a:r>
              <a:rPr lang="en-US" sz="2800" b="1" dirty="0">
                <a:solidFill>
                  <a:prstClr val="black"/>
                </a:solidFill>
                <a:latin typeface="Arial" charset="0"/>
                <a:cs typeface="+mj-cs"/>
              </a:rPr>
              <a:t> </a:t>
            </a:r>
            <a:br>
              <a:rPr lang="en-US" sz="2400" b="1" dirty="0">
                <a:solidFill>
                  <a:prstClr val="black"/>
                </a:solidFill>
                <a:latin typeface="Arial" charset="0"/>
                <a:cs typeface="+mj-cs"/>
              </a:rPr>
            </a:br>
            <a:r>
              <a:rPr lang="en-US" sz="2400" dirty="0">
                <a:solidFill>
                  <a:prstClr val="black"/>
                </a:solidFill>
                <a:latin typeface="Arial" charset="0"/>
                <a:cs typeface="+mj-cs"/>
              </a:rPr>
              <a:t>(</a:t>
            </a:r>
            <a:r>
              <a:rPr lang="en-US" sz="2400" dirty="0">
                <a:solidFill>
                  <a:schemeClr val="accent6"/>
                </a:solidFill>
                <a:latin typeface="Arial" charset="0"/>
                <a:cs typeface="+mj-cs"/>
              </a:rPr>
              <a:t>Arial 28 </a:t>
            </a:r>
            <a:r>
              <a:rPr lang="ru-RU" sz="2400" dirty="0">
                <a:solidFill>
                  <a:schemeClr val="accent6"/>
                </a:solidFill>
                <a:latin typeface="Arial" charset="0"/>
                <a:cs typeface="+mj-cs"/>
              </a:rPr>
              <a:t>п/жирный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+mj-cs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srgbClr val="000000"/>
                </a:solidFill>
              </a:rPr>
              <a:t>Материалы в электролизерах </a:t>
            </a:r>
            <a:r>
              <a:rPr lang="en-GB" sz="2400" dirty="0">
                <a:solidFill>
                  <a:prstClr val="black"/>
                </a:solidFill>
                <a:latin typeface="Arial" charset="0"/>
                <a:cs typeface="+mn-cs"/>
              </a:rPr>
              <a:t>(</a:t>
            </a:r>
            <a:r>
              <a:rPr lang="en-GB" sz="2400" dirty="0">
                <a:solidFill>
                  <a:schemeClr val="accent6"/>
                </a:solidFill>
                <a:latin typeface="Arial" charset="0"/>
                <a:cs typeface="+mn-cs"/>
              </a:rPr>
              <a:t>Arial 24 </a:t>
            </a:r>
            <a:r>
              <a:rPr lang="ru-RU" sz="2400" dirty="0">
                <a:solidFill>
                  <a:schemeClr val="accent6"/>
                </a:solidFill>
                <a:latin typeface="Arial" charset="0"/>
                <a:cs typeface="+mn-cs"/>
              </a:rPr>
              <a:t>п/жирный</a:t>
            </a:r>
            <a:r>
              <a:rPr lang="en-GB" sz="2400" dirty="0">
                <a:solidFill>
                  <a:prstClr val="black"/>
                </a:solidFill>
                <a:latin typeface="Arial" charset="0"/>
                <a:cs typeface="+mn-cs"/>
              </a:rPr>
              <a:t>)</a:t>
            </a:r>
            <a:r>
              <a:rPr lang="en-GB" sz="2400" b="1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endParaRPr lang="ru-RU" sz="24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prstClr val="black"/>
                </a:solidFill>
                <a:latin typeface="Arial" charset="0"/>
              </a:rPr>
              <a:t>Подсистема «катод»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prstClr val="black"/>
                </a:solidFill>
                <a:latin typeface="Arial" charset="0"/>
              </a:rPr>
              <a:t>Подсистема «анод»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prstClr val="black"/>
                </a:solidFill>
                <a:latin typeface="Arial" charset="0"/>
              </a:rPr>
              <a:t>Подсистема «электролит»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prstClr val="black"/>
                </a:solidFill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7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49" y="65289"/>
            <a:ext cx="7886700" cy="577266"/>
          </a:xfrm>
        </p:spPr>
        <p:txBody>
          <a:bodyPr>
            <a:normAutofit/>
          </a:bodyPr>
          <a:lstStyle/>
          <a:p>
            <a:r>
              <a:rPr lang="ru-RU" sz="2800" b="1" dirty="0"/>
              <a:t>Ванна как диссипативная система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496780" y="642555"/>
            <a:ext cx="8520600" cy="63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r>
              <a:rPr lang="ru-RU" sz="2000" b="1" dirty="0"/>
              <a:t>Подсистемы электролизера: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8" r="14222"/>
          <a:stretch/>
        </p:blipFill>
        <p:spPr>
          <a:xfrm>
            <a:off x="838006" y="1279106"/>
            <a:ext cx="6455989" cy="459759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265788" y="1409734"/>
            <a:ext cx="213756" cy="4275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47247" y="1084643"/>
            <a:ext cx="162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Система АПГ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168313" y="2003501"/>
            <a:ext cx="843148" cy="17100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38327" y="1688697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Анод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926349" y="2454763"/>
            <a:ext cx="344384" cy="6175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97999" y="2116209"/>
            <a:ext cx="107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Укрытие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454699" y="4501831"/>
            <a:ext cx="445428" cy="137670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26349" y="5878540"/>
            <a:ext cx="100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Металл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065999" y="5055459"/>
            <a:ext cx="1" cy="8212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76308" y="5878540"/>
            <a:ext cx="80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Катод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58318" y="4152934"/>
            <a:ext cx="653143" cy="17237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00894" y="5866664"/>
            <a:ext cx="14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Электролит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044614" y="5055459"/>
            <a:ext cx="629392" cy="41061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79003" y="5466078"/>
            <a:ext cx="1292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Ошиновка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2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0261" y="175184"/>
            <a:ext cx="8520600" cy="763600"/>
          </a:xfrm>
        </p:spPr>
        <p:txBody>
          <a:bodyPr>
            <a:noAutofit/>
          </a:bodyPr>
          <a:lstStyle/>
          <a:p>
            <a:r>
              <a:rPr lang="ru-RU" sz="2800" b="1" dirty="0"/>
              <a:t>Технико-экономические показатели и себестоимость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321891"/>
                  </p:ext>
                </p:extLst>
              </p:nvPr>
            </p:nvGraphicFramePr>
            <p:xfrm>
              <a:off x="1278412" y="1277699"/>
              <a:ext cx="7481456" cy="4572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5457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3567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(1)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321891"/>
                  </p:ext>
                </p:extLst>
              </p:nvPr>
            </p:nvGraphicFramePr>
            <p:xfrm>
              <a:off x="1278412" y="1277699"/>
              <a:ext cx="7481456" cy="4572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545779"/>
                    <a:gridCol w="1935677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0" t="-7895" r="-35275" b="-3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(1)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31" y="1923320"/>
            <a:ext cx="7166956" cy="38599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6178" y="5771650"/>
            <a:ext cx="8525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Рис. 2. Схема взаимодействия электролизера с окружающей средой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4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15914"/>
              </p:ext>
            </p:extLst>
          </p:nvPr>
        </p:nvGraphicFramePr>
        <p:xfrm>
          <a:off x="343533" y="0"/>
          <a:ext cx="8562112" cy="680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Таблица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Показатели работы высокоамперных серий электролизеров с обожженными анодами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Серии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Размер-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Гидро</a:t>
                      </a: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r>
                        <a:rPr lang="ru-RU" sz="1400" b="0" i="0" u="none" strike="noStrike" cap="none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алюмини</a:t>
                      </a: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-ум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HAL-250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Alcoa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A-817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Китай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LQAL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SY-300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Китай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GY-300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Китай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Q-350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Alcan </a:t>
                      </a:r>
                    </a:p>
                    <a:p>
                      <a:pPr algn="ctr"/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AP-36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Ток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ванн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шт</a:t>
                      </a: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Производительность, ванно/сутки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кг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Производительность в год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кг/год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Выход по току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Напряжение на ванне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Расход удельной энергии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кВт ч/кг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Расход анода, брутто/нетто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кг С/т </a:t>
                      </a:r>
                      <a:r>
                        <a:rPr lang="en-US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520/405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530/405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480/420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502/397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-/415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535/410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анодов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стояков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питателей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4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2"/>
              <p:cNvSpPr txBox="1">
                <a:spLocks/>
              </p:cNvSpPr>
              <p:nvPr/>
            </p:nvSpPr>
            <p:spPr>
              <a:xfrm>
                <a:off x="283708" y="410500"/>
                <a:ext cx="8520600" cy="2600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just">
                  <a:buFont typeface="Arial" panose="020B0604020202020204" pitchFamily="34" charset="0"/>
                  <a:buNone/>
                </a:pPr>
                <a:r>
                  <a:rPr lang="ru-RU" sz="2400" dirty="0"/>
                  <a:t>Термодинамически рассчитанный эффект суммарного охлаждения, требующий подвода тепла на компенсацию связанной энергии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𝑇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для реакции (98), расщепляется на две части. На границе раздела анод – электролит, где протекает реакция </a:t>
                </a:r>
              </a:p>
            </p:txBody>
          </p:sp>
        </mc:Choice>
        <mc:Fallback xmlns="">
          <p:sp>
            <p:nvSpPr>
              <p:cNvPr id="4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08" y="410500"/>
                <a:ext cx="8520600" cy="2600697"/>
              </a:xfrm>
              <a:prstGeom prst="rect">
                <a:avLst/>
              </a:prstGeom>
              <a:blipFill rotWithShape="0">
                <a:blip r:embed="rId2"/>
                <a:stretch>
                  <a:fillRect t="-3044" r="-1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9484549"/>
                  </p:ext>
                </p:extLst>
              </p:nvPr>
            </p:nvGraphicFramePr>
            <p:xfrm>
              <a:off x="1602321" y="2796593"/>
              <a:ext cx="6527470" cy="77622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1657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617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b="0" i="1" u="none" strike="noStrike" cap="none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2</m:t>
                                    </m:r>
                                  </m:den>
                                </m:f>
                                <m:sSubSup>
                                  <m:sSubSupPr>
                                    <m:ctrlPr>
                                      <a:rPr lang="ru-RU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K</m:t>
                                    </m:r>
                                  </m:sub>
                                  <m:sup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2−</m:t>
                                    </m:r>
                                  </m:sup>
                                </m:sSubSup>
                                <m:r>
                                  <a:rPr lang="en-US" sz="2400" b="0" i="0" u="none" strike="noStrike" cap="none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  <a:sym typeface="Arial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400" b="0" i="0" u="none" strike="noStrike" cap="none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  <a:sym typeface="Arial"/>
                                  </a:rPr>
                                  <m:t>C</m:t>
                                </m:r>
                                <m:r>
                                  <a:rPr lang="en-US" sz="2400" b="0" i="0" u="none" strike="noStrike" cap="none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  <a:sym typeface="Arial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4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ru-RU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CO</m:t>
                                    </m:r>
                                  </m:e>
                                  <m:sub>
                                    <m:r>
                                      <a:rPr lang="en-US" sz="2400" b="0" i="0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2 (г)</m:t>
                                    </m:r>
                                  </m:sub>
                                </m:sSub>
                                <m:r>
                                  <a:rPr lang="en-US" sz="2400" b="0" i="0" u="none" strike="noStrike" cap="none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  <a:sym typeface="Arial"/>
                                  </a:rPr>
                                  <m:t>+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u="none" strike="noStrike" cap="none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  <a:sym typeface="Arial"/>
                                      </a:rPr>
                                      <m:t>𝑒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ru-RU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9484549"/>
                  </p:ext>
                </p:extLst>
              </p:nvPr>
            </p:nvGraphicFramePr>
            <p:xfrm>
              <a:off x="1602321" y="2796593"/>
              <a:ext cx="6527470" cy="77622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165766"/>
                    <a:gridCol w="1361704"/>
                  </a:tblGrid>
                  <a:tr h="77622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18" t="-775" r="-26651" b="-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</a:t>
                          </a: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12623"/>
            <a:ext cx="2595702" cy="2345377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Arial" charset="0"/>
                <a:cs typeface="+mj-cs"/>
              </a:rPr>
              <a:t>Выводы </a:t>
            </a:r>
            <a:r>
              <a:rPr lang="en-US" sz="2800" b="1" dirty="0">
                <a:solidFill>
                  <a:prstClr val="black"/>
                </a:solidFill>
                <a:latin typeface="Arial" charset="0"/>
                <a:cs typeface="+mj-cs"/>
              </a:rPr>
              <a:t> </a:t>
            </a:r>
            <a:br>
              <a:rPr lang="en-US" sz="2400" b="1" dirty="0">
                <a:solidFill>
                  <a:prstClr val="black"/>
                </a:solidFill>
                <a:latin typeface="Arial" charset="0"/>
                <a:cs typeface="+mj-cs"/>
              </a:rPr>
            </a:br>
            <a:r>
              <a:rPr lang="en-US" sz="2400" dirty="0">
                <a:solidFill>
                  <a:prstClr val="black"/>
                </a:solidFill>
                <a:latin typeface="Arial" charset="0"/>
                <a:cs typeface="+mj-cs"/>
              </a:rPr>
              <a:t>(</a:t>
            </a:r>
            <a:r>
              <a:rPr lang="en-US" sz="2400" dirty="0">
                <a:solidFill>
                  <a:schemeClr val="accent6"/>
                </a:solidFill>
                <a:latin typeface="Arial" charset="0"/>
                <a:cs typeface="+mj-cs"/>
              </a:rPr>
              <a:t>Arial 28 </a:t>
            </a:r>
            <a:r>
              <a:rPr lang="ru-RU" sz="2400" dirty="0">
                <a:solidFill>
                  <a:schemeClr val="accent6"/>
                </a:solidFill>
                <a:latin typeface="Arial" charset="0"/>
                <a:cs typeface="+mj-cs"/>
              </a:rPr>
              <a:t>п/жирный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+mj-cs"/>
              </a:rPr>
              <a:t>)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34290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srgbClr val="000000"/>
                </a:solidFill>
              </a:rPr>
              <a:t>Текст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Arial" charset="0"/>
                <a:cs typeface="+mn-cs"/>
              </a:rPr>
              <a:t>(</a:t>
            </a:r>
            <a:r>
              <a:rPr lang="en-GB" sz="2400" dirty="0">
                <a:solidFill>
                  <a:schemeClr val="accent6"/>
                </a:solidFill>
                <a:latin typeface="Arial" charset="0"/>
                <a:cs typeface="+mn-cs"/>
              </a:rPr>
              <a:t>Arial 24 </a:t>
            </a:r>
            <a:r>
              <a:rPr lang="ru-RU" sz="2400" dirty="0">
                <a:solidFill>
                  <a:schemeClr val="accent6"/>
                </a:solidFill>
                <a:latin typeface="Arial" charset="0"/>
                <a:cs typeface="+mn-cs"/>
              </a:rPr>
              <a:t>п/жирный</a:t>
            </a:r>
            <a:r>
              <a:rPr lang="en-GB" sz="2400" dirty="0">
                <a:solidFill>
                  <a:prstClr val="black"/>
                </a:solidFill>
                <a:latin typeface="Arial" charset="0"/>
                <a:cs typeface="+mn-cs"/>
              </a:rPr>
              <a:t>)</a:t>
            </a:r>
            <a:r>
              <a:rPr lang="en-GB" sz="2400" b="1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endParaRPr lang="ru-RU" sz="24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srgbClr val="000000"/>
                </a:solidFill>
              </a:rPr>
              <a:t>Текст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srgbClr val="000000"/>
                </a:solidFill>
              </a:rPr>
              <a:t>Текст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r>
              <a:rPr lang="ru-RU" sz="2400" b="1" dirty="0">
                <a:solidFill>
                  <a:srgbClr val="000000"/>
                </a:solidFill>
              </a:rPr>
              <a:t>Текст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текст</a:t>
            </a:r>
            <a:endParaRPr lang="ru-RU" sz="2400" b="1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  <a:buFont typeface="Arial" charset="0"/>
              <a:buChar char="•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857-0CF0-460F-8B5D-30C64BD3AB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19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431</Words>
  <Application>Microsoft Office PowerPoint</Application>
  <PresentationFormat>Экран (4:3)</PresentationFormat>
  <Paragraphs>160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Тема Office</vt:lpstr>
      <vt:lpstr>Шаблон для оформления презентаций  Рекомендуется придерживаться стиля оформления шаблона: тип и размер шрифта, структура.   Строго в соответствие с шаблоном оформляется:  титульный слайд и слайд с информацией о докладчике.  </vt:lpstr>
      <vt:lpstr>НАУЧНО-ТЕХНИЧЕСКИЕ ДОСТИЖЕНИЯ В ОБЛАСТИ ЭЛЕКТРОЛИЗА АЛЮМИНИЯ   (Заглавные буквы, Arial 36 п/жирный)</vt:lpstr>
      <vt:lpstr>Информация о докладчике </vt:lpstr>
      <vt:lpstr>Содержание  (Arial 28 п/жирный)</vt:lpstr>
      <vt:lpstr>Ванна как диссипативная система</vt:lpstr>
      <vt:lpstr>Технико-экономические показатели и себестоимость </vt:lpstr>
      <vt:lpstr>Презентация PowerPoint</vt:lpstr>
      <vt:lpstr>Презентация PowerPoint</vt:lpstr>
      <vt:lpstr>Выводы   (Arial 28 п/жирный)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margo</dc:creator>
  <cp:lastModifiedBy>Бернгардт Маргарита</cp:lastModifiedBy>
  <cp:revision>18</cp:revision>
  <dcterms:created xsi:type="dcterms:W3CDTF">2019-12-02T08:48:10Z</dcterms:created>
  <dcterms:modified xsi:type="dcterms:W3CDTF">2024-01-31T04:28:17Z</dcterms:modified>
</cp:coreProperties>
</file>